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88" r:id="rId3"/>
    <p:sldId id="290" r:id="rId4"/>
    <p:sldId id="291" r:id="rId5"/>
    <p:sldId id="315" r:id="rId6"/>
    <p:sldId id="316" r:id="rId7"/>
    <p:sldId id="312" r:id="rId8"/>
    <p:sldId id="317" r:id="rId9"/>
    <p:sldId id="318" r:id="rId10"/>
    <p:sldId id="319" r:id="rId11"/>
    <p:sldId id="263" r:id="rId12"/>
    <p:sldId id="278" r:id="rId13"/>
    <p:sldId id="279" r:id="rId14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0" autoAdjust="0"/>
    <p:restoredTop sz="94660"/>
  </p:normalViewPr>
  <p:slideViewPr>
    <p:cSldViewPr>
      <p:cViewPr varScale="1">
        <p:scale>
          <a:sx n="158" d="100"/>
          <a:sy n="158" d="100"/>
        </p:scale>
        <p:origin x="159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EF6A2-87D5-48C7-863F-5009209665C5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3E9D9-6E2F-4BDA-92FD-5A31327BABF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3273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11. 11. 2020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b-9w2AMvpw" TargetMode="External"/><Relationship Id="rId2" Type="http://schemas.openxmlformats.org/officeDocument/2006/relationships/hyperlink" Target="http://www.instagram.com/p/B8cGD6tBoF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k-SK" dirty="0"/>
              <a:t/>
            </a:r>
            <a:br>
              <a:rPr lang="sk-SK" dirty="0"/>
            </a:br>
            <a:r>
              <a:rPr lang="sk-SK" dirty="0"/>
              <a:t> </a:t>
            </a:r>
            <a:r>
              <a:rPr lang="sk-SK" dirty="0" smtClean="0"/>
              <a:t>10</a:t>
            </a:r>
            <a:r>
              <a:rPr lang="sk-SK" sz="4900" b="1" dirty="0" smtClean="0"/>
              <a:t>. </a:t>
            </a:r>
            <a:r>
              <a:rPr lang="sk-SK" b="1" dirty="0"/>
              <a:t>Nejasný smer</a:t>
            </a:r>
            <a:r>
              <a:rPr lang="sk-SK" sz="4900" b="1" dirty="0" smtClean="0"/>
              <a:t> </a:t>
            </a:r>
            <a:endParaRPr lang="sk-SK" sz="49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632848" cy="1872208"/>
          </a:xfrm>
        </p:spPr>
        <p:txBody>
          <a:bodyPr>
            <a:normAutofit/>
          </a:bodyPr>
          <a:lstStyle/>
          <a:p>
            <a:endParaRPr lang="sk-SK" dirty="0"/>
          </a:p>
          <a:p>
            <a:r>
              <a:rPr lang="sk-SK" sz="2800" dirty="0">
                <a:solidFill>
                  <a:schemeClr val="tx1"/>
                </a:solidFill>
              </a:rPr>
              <a:t>Ak rozkotúľame prstenec v parabolickej miske, môže sa začať zaujímavo pohybovať. Preskúmajte tento jav.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827584" y="335699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 </a:t>
            </a:r>
            <a:r>
              <a:rPr lang="sk-SK" sz="7200" dirty="0" smtClean="0"/>
              <a:t>10</a:t>
            </a:r>
            <a:r>
              <a:rPr lang="sk-SK" sz="7200" b="1" dirty="0" smtClean="0"/>
              <a:t>. </a:t>
            </a:r>
            <a:r>
              <a:rPr lang="sk-SK" sz="7200" b="1" dirty="0" err="1"/>
              <a:t>Spin</a:t>
            </a:r>
            <a:r>
              <a:rPr lang="sk-SK" sz="7200" b="1" dirty="0"/>
              <a:t> </a:t>
            </a:r>
            <a:r>
              <a:rPr lang="sk-SK" sz="7200" b="1" dirty="0" err="1"/>
              <a:t>Drift</a:t>
            </a:r>
            <a:endParaRPr lang="sk-SK" sz="7200" dirty="0"/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48361" y="4365104"/>
            <a:ext cx="7632848" cy="18722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 dirty="0" smtClean="0"/>
          </a:p>
          <a:p>
            <a:r>
              <a:rPr lang="en-US" sz="2800" dirty="0">
                <a:solidFill>
                  <a:schemeClr val="tx1"/>
                </a:solidFill>
              </a:rPr>
              <a:t>When a ring is set to roll in a parabolic bowl, interesting motion patterns may arise. Investigate this phenomenon.</a:t>
            </a:r>
            <a:endParaRPr lang="sk-SK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7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511256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Hard surface and ring </a:t>
            </a:r>
          </a:p>
          <a:p>
            <a:pPr lvl="1"/>
            <a:r>
              <a:rPr lang="en-US" sz="2600" dirty="0" smtClean="0"/>
              <a:t>Steel</a:t>
            </a:r>
          </a:p>
          <a:p>
            <a:pPr lvl="1"/>
            <a:r>
              <a:rPr lang="en-US" sz="2600" dirty="0" smtClean="0"/>
              <a:t>Ceramics?</a:t>
            </a:r>
          </a:p>
          <a:p>
            <a:r>
              <a:rPr lang="en-US" sz="2800" dirty="0" smtClean="0"/>
              <a:t>Narrow and thin ring</a:t>
            </a:r>
          </a:p>
          <a:p>
            <a:pPr lvl="1"/>
            <a:r>
              <a:rPr lang="en-US" sz="2600" dirty="0" smtClean="0"/>
              <a:t>Rounded edge, if possible</a:t>
            </a:r>
          </a:p>
          <a:p>
            <a:r>
              <a:rPr lang="en-US" sz="2800" dirty="0"/>
              <a:t>High speed recording of the movement</a:t>
            </a:r>
          </a:p>
          <a:p>
            <a:pPr lvl="1"/>
            <a:r>
              <a:rPr lang="en-US" sz="2600" dirty="0"/>
              <a:t>More than one camera, if </a:t>
            </a:r>
            <a:r>
              <a:rPr lang="en-US" sz="2600" dirty="0" smtClean="0"/>
              <a:t>possible</a:t>
            </a:r>
          </a:p>
          <a:p>
            <a:pPr lvl="1"/>
            <a:r>
              <a:rPr lang="en-US" sz="2600" dirty="0" smtClean="0"/>
              <a:t>Color marks on the ring</a:t>
            </a:r>
            <a:endParaRPr lang="en-US" sz="2600" dirty="0"/>
          </a:p>
          <a:p>
            <a:endParaRPr lang="sk-SK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36533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to do </a:t>
            </a:r>
            <a:r>
              <a:rPr lang="sk-SK" dirty="0" smtClean="0"/>
              <a:t>- Minimum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Prepare a reasonable experiment</a:t>
            </a:r>
          </a:p>
          <a:p>
            <a:r>
              <a:rPr lang="en-US" sz="2800" dirty="0" smtClean="0"/>
              <a:t>Find a reasonably stable way of starting it</a:t>
            </a:r>
          </a:p>
          <a:p>
            <a:r>
              <a:rPr lang="en-US" sz="2800" dirty="0" smtClean="0"/>
              <a:t>Find some reproducible, yet interesting paths of the ring</a:t>
            </a:r>
            <a:endParaRPr lang="sk-SK" sz="2600" dirty="0" smtClean="0"/>
          </a:p>
          <a:p>
            <a:pPr lvl="1"/>
            <a:endParaRPr lang="sk-SK" sz="2400" dirty="0" smtClean="0"/>
          </a:p>
        </p:txBody>
      </p:sp>
    </p:spTree>
    <p:extLst>
      <p:ext uri="{BB962C8B-B14F-4D97-AF65-F5344CB8AC3E}">
        <p14:creationId xmlns:p14="http://schemas.microsoft.com/office/powerpoint/2010/main" val="35642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to do</a:t>
            </a:r>
            <a:r>
              <a:rPr lang="sk-SK" dirty="0" smtClean="0"/>
              <a:t> – </a:t>
            </a:r>
            <a:r>
              <a:rPr lang="en-US" dirty="0" smtClean="0"/>
              <a:t>higher level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Simulate the problem</a:t>
            </a:r>
          </a:p>
          <a:p>
            <a:pPr marL="411480" lvl="1" indent="0">
              <a:buNone/>
            </a:pPr>
            <a:r>
              <a:rPr lang="en-US" sz="2600" dirty="0" smtClean="0"/>
              <a:t>or </a:t>
            </a:r>
          </a:p>
          <a:p>
            <a:r>
              <a:rPr lang="en-US" sz="2800" dirty="0"/>
              <a:t>P</a:t>
            </a:r>
            <a:r>
              <a:rPr lang="en-US" sz="2800" dirty="0" smtClean="0"/>
              <a:t>ut down the Lagrange equations and numerically solve them</a:t>
            </a:r>
          </a:p>
          <a:p>
            <a:r>
              <a:rPr lang="en-US" sz="2800" dirty="0" smtClean="0"/>
              <a:t>Relate at least qualitatively these results to your experiment</a:t>
            </a:r>
            <a:endParaRPr lang="sk-SK" sz="2400" dirty="0" smtClean="0"/>
          </a:p>
          <a:p>
            <a:pPr lvl="1"/>
            <a:endParaRPr lang="sk-SK" sz="2400" dirty="0" smtClean="0"/>
          </a:p>
          <a:p>
            <a:pPr lvl="1"/>
            <a:endParaRPr lang="sk-SK" sz="2600" dirty="0" smtClean="0"/>
          </a:p>
        </p:txBody>
      </p:sp>
    </p:spTree>
    <p:extLst>
      <p:ext uri="{BB962C8B-B14F-4D97-AF65-F5344CB8AC3E}">
        <p14:creationId xmlns:p14="http://schemas.microsoft.com/office/powerpoint/2010/main" val="264596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to do </a:t>
            </a:r>
            <a:r>
              <a:rPr lang="sk-SK" dirty="0" smtClean="0"/>
              <a:t>– </a:t>
            </a:r>
            <a:r>
              <a:rPr lang="en-US" dirty="0" smtClean="0"/>
              <a:t>IYPT champions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0" y="1628800"/>
            <a:ext cx="8460432" cy="475252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High quality experiment</a:t>
            </a:r>
          </a:p>
          <a:p>
            <a:pPr lvl="1"/>
            <a:r>
              <a:rPr lang="en-US" sz="2200" dirty="0" smtClean="0"/>
              <a:t>Automated tracking system allowing data gathering</a:t>
            </a:r>
          </a:p>
          <a:p>
            <a:pPr lvl="1"/>
            <a:r>
              <a:rPr lang="en-US" sz="2200" dirty="0" smtClean="0"/>
              <a:t>Low energy loss</a:t>
            </a:r>
          </a:p>
          <a:p>
            <a:pPr lvl="1"/>
            <a:r>
              <a:rPr lang="en-US" sz="2200" dirty="0" smtClean="0"/>
              <a:t>Reproducible starting </a:t>
            </a:r>
          </a:p>
          <a:p>
            <a:r>
              <a:rPr lang="en-US" sz="2800" dirty="0" smtClean="0"/>
              <a:t>Account for loss of energy</a:t>
            </a:r>
          </a:p>
          <a:p>
            <a:pPr lvl="1"/>
            <a:r>
              <a:rPr lang="en-US" sz="2200" dirty="0" smtClean="0"/>
              <a:t>Rolling friction</a:t>
            </a:r>
          </a:p>
          <a:p>
            <a:pPr lvl="1"/>
            <a:r>
              <a:rPr lang="en-US" sz="2200" dirty="0" smtClean="0"/>
              <a:t>Slip</a:t>
            </a:r>
          </a:p>
          <a:p>
            <a:pPr lvl="1"/>
            <a:r>
              <a:rPr lang="en-US" sz="2200" dirty="0" smtClean="0"/>
              <a:t>Crash – coefficient of restitution</a:t>
            </a:r>
          </a:p>
          <a:p>
            <a:r>
              <a:rPr lang="en-US" sz="2800" b="1" dirty="0" smtClean="0"/>
              <a:t>Quantitative agreement between theory and experiment</a:t>
            </a:r>
            <a:endParaRPr lang="sk-SK" sz="2800" b="1" dirty="0"/>
          </a:p>
          <a:p>
            <a:endParaRPr lang="sk-SK" sz="2800" dirty="0" smtClean="0"/>
          </a:p>
        </p:txBody>
      </p:sp>
    </p:spTree>
    <p:extLst>
      <p:ext uri="{BB962C8B-B14F-4D97-AF65-F5344CB8AC3E}">
        <p14:creationId xmlns:p14="http://schemas.microsoft.com/office/powerpoint/2010/main" val="173319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Showcase</a:t>
            </a:r>
            <a:endParaRPr lang="sk-SK" dirty="0"/>
          </a:p>
        </p:txBody>
      </p:sp>
      <p:sp>
        <p:nvSpPr>
          <p:cNvPr id="2" name="BlokTextu 1"/>
          <p:cNvSpPr txBox="1"/>
          <p:nvPr/>
        </p:nvSpPr>
        <p:spPr>
          <a:xfrm>
            <a:off x="611560" y="1417638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>
                <a:hlinkClick r:id="rId2"/>
              </a:rPr>
              <a:t>www.instagram.com/p/B8cGD6tBoFU/</a:t>
            </a:r>
            <a:endParaRPr lang="sk-SK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800" dirty="0" smtClean="0">
                <a:hlinkClick r:id="rId3"/>
              </a:rPr>
              <a:t>www.youtube.com/watch?v=Eb-9w2AMvpw</a:t>
            </a:r>
            <a:r>
              <a:rPr lang="sk-SK" sz="2800" dirty="0" smtClean="0"/>
              <a:t> 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377086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Essence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problem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Basically purely mechanical problem</a:t>
            </a:r>
            <a:endParaRPr lang="en-US" sz="2600" dirty="0" smtClean="0"/>
          </a:p>
          <a:p>
            <a:r>
              <a:rPr lang="en-US" sz="2800" b="1" dirty="0" smtClean="0"/>
              <a:t>Approximations</a:t>
            </a:r>
            <a:r>
              <a:rPr lang="en-US" sz="2800" dirty="0" smtClean="0"/>
              <a:t> to consider</a:t>
            </a:r>
          </a:p>
          <a:p>
            <a:pPr lvl="1"/>
            <a:r>
              <a:rPr lang="en-US" sz="2600" dirty="0" smtClean="0"/>
              <a:t>Ring always touches the round</a:t>
            </a:r>
          </a:p>
          <a:p>
            <a:pPr lvl="1"/>
            <a:r>
              <a:rPr lang="en-US" sz="2600" dirty="0" smtClean="0"/>
              <a:t>Ring does not slip</a:t>
            </a:r>
          </a:p>
          <a:p>
            <a:pPr lvl="1"/>
            <a:r>
              <a:rPr lang="en-US" sz="2600" dirty="0" smtClean="0"/>
              <a:t>Ring does not crash to the ground</a:t>
            </a:r>
          </a:p>
          <a:p>
            <a:pPr lvl="2"/>
            <a:r>
              <a:rPr lang="en-US" sz="2400" dirty="0" smtClean="0"/>
              <a:t>Coefficient of restitution</a:t>
            </a:r>
          </a:p>
          <a:p>
            <a:pPr lvl="1"/>
            <a:r>
              <a:rPr lang="en-US" sz="2600" dirty="0" smtClean="0"/>
              <a:t>The bowl is large enough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0516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Position</a:t>
            </a:r>
            <a:r>
              <a:rPr lang="sk-SK" dirty="0" smtClean="0"/>
              <a:t> of </a:t>
            </a:r>
            <a:r>
              <a:rPr lang="sk-SK" dirty="0" err="1" smtClean="0"/>
              <a:t>the</a:t>
            </a:r>
            <a:r>
              <a:rPr lang="sk-SK" dirty="0" smtClean="0"/>
              <a:t> ring 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Position of the center of mass</a:t>
            </a:r>
          </a:p>
          <a:p>
            <a:pPr lvl="1"/>
            <a:r>
              <a:rPr lang="en-US" sz="2600" b="1" dirty="0" smtClean="0"/>
              <a:t>x, y, z</a:t>
            </a:r>
          </a:p>
          <a:p>
            <a:pPr lvl="1"/>
            <a:r>
              <a:rPr lang="en-US" sz="2600" b="1" dirty="0" smtClean="0"/>
              <a:t>R, theta, z</a:t>
            </a:r>
          </a:p>
          <a:p>
            <a:r>
              <a:rPr lang="en-US" sz="2800" dirty="0" smtClean="0"/>
              <a:t>Orientation of the ring (</a:t>
            </a:r>
            <a:r>
              <a:rPr lang="en-US" sz="2800" dirty="0" err="1" smtClean="0"/>
              <a:t>riadus</a:t>
            </a:r>
            <a:r>
              <a:rPr lang="en-US" sz="2800" dirty="0" smtClean="0"/>
              <a:t> </a:t>
            </a:r>
            <a:r>
              <a:rPr lang="en-US" sz="2800" b="1" dirty="0"/>
              <a:t>r</a:t>
            </a:r>
            <a:r>
              <a:rPr lang="en-US" sz="2800" dirty="0" smtClean="0"/>
              <a:t>)</a:t>
            </a:r>
          </a:p>
          <a:p>
            <a:pPr lvl="1"/>
            <a:r>
              <a:rPr lang="en-US" sz="2600" b="1" dirty="0" smtClean="0"/>
              <a:t>Phi</a:t>
            </a:r>
            <a:r>
              <a:rPr lang="en-US" sz="2600" dirty="0" smtClean="0"/>
              <a:t> and </a:t>
            </a:r>
            <a:r>
              <a:rPr lang="en-US" sz="2600" b="1" dirty="0" smtClean="0"/>
              <a:t>psi</a:t>
            </a:r>
          </a:p>
          <a:p>
            <a:pPr lvl="1"/>
            <a:r>
              <a:rPr lang="en-US" sz="2600" dirty="0" smtClean="0"/>
              <a:t>Third angle irrelevant</a:t>
            </a:r>
          </a:p>
          <a:p>
            <a:pPr lvl="1"/>
            <a:endParaRPr lang="en-US" sz="2600" dirty="0"/>
          </a:p>
          <a:p>
            <a:r>
              <a:rPr lang="en-US" sz="2800" dirty="0" smtClean="0"/>
              <a:t>One boundary condition – touching the ground</a:t>
            </a:r>
          </a:p>
          <a:p>
            <a:pPr lvl="1"/>
            <a:r>
              <a:rPr lang="en-US" sz="2600" dirty="0" smtClean="0"/>
              <a:t>Condition on </a:t>
            </a:r>
            <a:r>
              <a:rPr lang="en-US" sz="2600" b="1" dirty="0" smtClean="0"/>
              <a:t>z</a:t>
            </a:r>
            <a:r>
              <a:rPr lang="en-US" sz="2600" dirty="0" smtClean="0"/>
              <a:t>, highly nontrivial</a:t>
            </a:r>
          </a:p>
        </p:txBody>
      </p:sp>
    </p:spTree>
    <p:extLst>
      <p:ext uri="{BB962C8B-B14F-4D97-AF65-F5344CB8AC3E}">
        <p14:creationId xmlns:p14="http://schemas.microsoft.com/office/powerpoint/2010/main" val="280036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Movement of the ring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Speed of the center of mass</a:t>
            </a:r>
          </a:p>
          <a:p>
            <a:pPr lvl="1"/>
            <a:r>
              <a:rPr lang="en-US" sz="2600" b="1" dirty="0" err="1" smtClean="0"/>
              <a:t>v</a:t>
            </a:r>
            <a:r>
              <a:rPr lang="en-US" sz="2600" b="1" baseline="-25000" dirty="0" err="1" smtClean="0"/>
              <a:t>x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v</a:t>
            </a:r>
            <a:r>
              <a:rPr lang="en-US" sz="2600" b="1" baseline="-25000" dirty="0" err="1" smtClean="0"/>
              <a:t>y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v</a:t>
            </a:r>
            <a:r>
              <a:rPr lang="en-US" sz="2600" b="1" baseline="-25000" dirty="0" err="1" smtClean="0"/>
              <a:t>z</a:t>
            </a:r>
            <a:endParaRPr lang="en-US" sz="2600" b="1" dirty="0" smtClean="0"/>
          </a:p>
          <a:p>
            <a:pPr lvl="1"/>
            <a:r>
              <a:rPr lang="en-US" sz="2600" b="1" dirty="0" smtClean="0"/>
              <a:t>   ,   </a:t>
            </a:r>
            <a:r>
              <a:rPr lang="en-US" sz="2600" b="1" dirty="0"/>
              <a:t>, </a:t>
            </a:r>
            <a:r>
              <a:rPr lang="en-US" sz="2600" b="1" dirty="0" err="1" smtClean="0"/>
              <a:t>v</a:t>
            </a:r>
            <a:r>
              <a:rPr lang="en-US" sz="2600" b="1" baseline="-25000" dirty="0" err="1" smtClean="0"/>
              <a:t>z</a:t>
            </a:r>
            <a:endParaRPr lang="en-US" sz="2600" b="1" dirty="0" smtClean="0"/>
          </a:p>
          <a:p>
            <a:r>
              <a:rPr lang="en-US" sz="2800" dirty="0" smtClean="0"/>
              <a:t>Orientation of the ring</a:t>
            </a:r>
          </a:p>
          <a:p>
            <a:pPr lvl="1"/>
            <a:r>
              <a:rPr lang="en-US" sz="2600" b="1" dirty="0"/>
              <a:t> </a:t>
            </a:r>
            <a:r>
              <a:rPr lang="en-US" sz="2600" b="1" dirty="0" smtClean="0"/>
              <a:t>   </a:t>
            </a:r>
            <a:r>
              <a:rPr lang="en-US" sz="2600" dirty="0" smtClean="0"/>
              <a:t>and </a:t>
            </a:r>
            <a:endParaRPr lang="en-US" sz="2600" b="1" dirty="0" smtClean="0"/>
          </a:p>
          <a:p>
            <a:pPr lvl="1"/>
            <a:r>
              <a:rPr lang="en-US" sz="2600" dirty="0" smtClean="0"/>
              <a:t>The rotational speed is relevant here,</a:t>
            </a:r>
            <a:endParaRPr lang="en-US" sz="2600" dirty="0"/>
          </a:p>
          <a:p>
            <a:r>
              <a:rPr lang="sk-SK" sz="2800" dirty="0" err="1" smtClean="0"/>
              <a:t>Four</a:t>
            </a:r>
            <a:r>
              <a:rPr lang="en-US" sz="2800" dirty="0" smtClean="0"/>
              <a:t> boundary conditions</a:t>
            </a:r>
          </a:p>
          <a:p>
            <a:pPr lvl="1"/>
            <a:r>
              <a:rPr lang="en-US" sz="2600" dirty="0" smtClean="0"/>
              <a:t>Touching the surface of the bowl</a:t>
            </a:r>
            <a:r>
              <a:rPr lang="sk-SK" sz="2600" dirty="0" smtClean="0"/>
              <a:t> (</a:t>
            </a:r>
            <a:r>
              <a:rPr lang="sk-SK" sz="2600" dirty="0" err="1" smtClean="0"/>
              <a:t>two</a:t>
            </a:r>
            <a:r>
              <a:rPr lang="sk-SK" sz="2600" dirty="0" smtClean="0"/>
              <a:t>)</a:t>
            </a:r>
            <a:endParaRPr lang="en-US" sz="2600" dirty="0" smtClean="0"/>
          </a:p>
          <a:p>
            <a:pPr lvl="1"/>
            <a:r>
              <a:rPr lang="en-US" sz="2600" dirty="0" smtClean="0"/>
              <a:t>No-slipping (two)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7913138"/>
              </p:ext>
            </p:extLst>
          </p:nvPr>
        </p:nvGraphicFramePr>
        <p:xfrm>
          <a:off x="1115616" y="2420888"/>
          <a:ext cx="288032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1" name="Equation" r:id="rId3" imgW="152280" imgH="190440" progId="Equation.DSMT4">
                  <p:embed/>
                </p:oleObj>
              </mc:Choice>
              <mc:Fallback>
                <p:oleObj name="Equation" r:id="rId3" imgW="1522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5616" y="2420888"/>
                        <a:ext cx="288032" cy="3600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450462"/>
              </p:ext>
            </p:extLst>
          </p:nvPr>
        </p:nvGraphicFramePr>
        <p:xfrm>
          <a:off x="1419599" y="2420888"/>
          <a:ext cx="2381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2" name="Equation" r:id="rId5" imgW="126720" imgH="228600" progId="Equation.DSMT4">
                  <p:embed/>
                </p:oleObj>
              </mc:Choice>
              <mc:Fallback>
                <p:oleObj name="Equation" r:id="rId5" imgW="126720" imgH="228600" progId="Equation.DSMT4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19599" y="2420888"/>
                        <a:ext cx="238125" cy="43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424826"/>
              </p:ext>
            </p:extLst>
          </p:nvPr>
        </p:nvGraphicFramePr>
        <p:xfrm>
          <a:off x="1135063" y="3413125"/>
          <a:ext cx="2651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3" name="Equation" r:id="rId7" imgW="139680" imgH="203040" progId="Equation.DSMT4">
                  <p:embed/>
                </p:oleObj>
              </mc:Choice>
              <mc:Fallback>
                <p:oleObj name="Equation" r:id="rId7" imgW="139680" imgH="203040" progId="Equation.DSMT4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5063" y="3413125"/>
                        <a:ext cx="265112" cy="38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986918"/>
              </p:ext>
            </p:extLst>
          </p:nvPr>
        </p:nvGraphicFramePr>
        <p:xfrm>
          <a:off x="1966913" y="3417888"/>
          <a:ext cx="290512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4" name="Equation" r:id="rId9" imgW="152280" imgH="203040" progId="Equation.DSMT4">
                  <p:embed/>
                </p:oleObj>
              </mc:Choice>
              <mc:Fallback>
                <p:oleObj name="Equation" r:id="rId9" imgW="152280" imgH="20304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966913" y="3417888"/>
                        <a:ext cx="290512" cy="38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9986179"/>
              </p:ext>
            </p:extLst>
          </p:nvPr>
        </p:nvGraphicFramePr>
        <p:xfrm>
          <a:off x="6156176" y="4005064"/>
          <a:ext cx="2889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5" name="Equation" r:id="rId11" imgW="152280" imgH="139680" progId="Equation.DSMT4">
                  <p:embed/>
                </p:oleObj>
              </mc:Choice>
              <mc:Fallback>
                <p:oleObj name="Equation" r:id="rId11" imgW="152280" imgH="13968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56176" y="4005064"/>
                        <a:ext cx="288925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1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of the ring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Kinetic energy (mass of the ring </a:t>
            </a:r>
            <a:r>
              <a:rPr lang="en-US" sz="2800" b="1" dirty="0" smtClean="0"/>
              <a:t>m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Potential energy</a:t>
            </a:r>
          </a:p>
          <a:p>
            <a:endParaRPr lang="en-US" sz="2800" dirty="0"/>
          </a:p>
          <a:p>
            <a:r>
              <a:rPr lang="en-US" sz="2800" dirty="0" smtClean="0"/>
              <a:t>Rotational energy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886122"/>
              </p:ext>
            </p:extLst>
          </p:nvPr>
        </p:nvGraphicFramePr>
        <p:xfrm>
          <a:off x="1043608" y="2042792"/>
          <a:ext cx="5940426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7" name="Equation" r:id="rId3" imgW="3149280" imgH="279360" progId="Equation.DSMT4">
                  <p:embed/>
                </p:oleObj>
              </mc:Choice>
              <mc:Fallback>
                <p:oleObj name="Equation" r:id="rId3" imgW="3149280" imgH="279360" progId="Equation.DSMT4">
                  <p:embed/>
                  <p:pic>
                    <p:nvPicPr>
                      <p:cNvPr id="5" name="Objek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2042792"/>
                        <a:ext cx="5940426" cy="528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3943825"/>
              </p:ext>
            </p:extLst>
          </p:nvPr>
        </p:nvGraphicFramePr>
        <p:xfrm>
          <a:off x="1115616" y="3480968"/>
          <a:ext cx="1181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8" name="Equation" r:id="rId5" imgW="622080" imgH="241200" progId="Equation.DSMT4">
                  <p:embed/>
                </p:oleObj>
              </mc:Choice>
              <mc:Fallback>
                <p:oleObj name="Equation" r:id="rId5" imgW="622080" imgH="24120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15616" y="3480968"/>
                        <a:ext cx="11811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54817"/>
              </p:ext>
            </p:extLst>
          </p:nvPr>
        </p:nvGraphicFramePr>
        <p:xfrm>
          <a:off x="1043608" y="4667525"/>
          <a:ext cx="3759200" cy="817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9" name="Equation" r:id="rId7" imgW="1981080" imgH="431640" progId="Equation.DSMT4">
                  <p:embed/>
                </p:oleObj>
              </mc:Choice>
              <mc:Fallback>
                <p:oleObj name="Equation" r:id="rId7" imgW="1981080" imgH="431640" progId="Equation.DSMT4">
                  <p:embed/>
                  <p:pic>
                    <p:nvPicPr>
                      <p:cNvPr id="7" name="Objekt 6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043608" y="4667525"/>
                        <a:ext cx="3759200" cy="817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405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</a:t>
            </a:r>
            <a:r>
              <a:rPr lang="en-US" dirty="0" err="1" smtClean="0"/>
              <a:t>olution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48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Impossible in the simple </a:t>
            </a:r>
            <a:r>
              <a:rPr lang="en-US" sz="2800" dirty="0" err="1" smtClean="0"/>
              <a:t>ene</a:t>
            </a:r>
            <a:r>
              <a:rPr lang="sk-SK" sz="2800" dirty="0" smtClean="0"/>
              <a:t>r</a:t>
            </a:r>
            <a:r>
              <a:rPr lang="en-US" sz="2800" dirty="0" err="1" smtClean="0"/>
              <a:t>gy</a:t>
            </a:r>
            <a:r>
              <a:rPr lang="sk-SK" sz="2800" dirty="0" smtClean="0"/>
              <a:t> </a:t>
            </a:r>
            <a:r>
              <a:rPr lang="en-US" sz="2800" dirty="0" smtClean="0"/>
              <a:t>/</a:t>
            </a:r>
            <a:r>
              <a:rPr lang="sk-SK" sz="2800" dirty="0" smtClean="0"/>
              <a:t> </a:t>
            </a:r>
            <a:r>
              <a:rPr lang="en-US" sz="2800" dirty="0" smtClean="0"/>
              <a:t>force picture</a:t>
            </a:r>
            <a:endParaRPr lang="sk-SK" sz="2800" dirty="0" smtClean="0"/>
          </a:p>
          <a:p>
            <a:r>
              <a:rPr lang="en-US" sz="2800" dirty="0" smtClean="0"/>
              <a:t>No approximations seem to make any sense</a:t>
            </a:r>
          </a:p>
          <a:p>
            <a:pPr lvl="1"/>
            <a:r>
              <a:rPr lang="en-US" sz="2400" dirty="0" smtClean="0"/>
              <a:t>Except of flat surface</a:t>
            </a:r>
          </a:p>
          <a:p>
            <a:pPr lvl="1"/>
            <a:r>
              <a:rPr lang="en-US" sz="2400" dirty="0" smtClean="0"/>
              <a:t>That seems to be to far away from the task statement</a:t>
            </a:r>
          </a:p>
          <a:p>
            <a:pPr marL="114300" indent="0">
              <a:buNone/>
            </a:pPr>
            <a:endParaRPr lang="sk-SK" sz="2600" dirty="0" smtClean="0"/>
          </a:p>
          <a:p>
            <a:r>
              <a:rPr lang="sk-SK" sz="2800" dirty="0" err="1" smtClean="0"/>
              <a:t>All</a:t>
            </a:r>
            <a:r>
              <a:rPr lang="sk-SK" sz="2800" dirty="0" smtClean="0"/>
              <a:t> or </a:t>
            </a:r>
            <a:r>
              <a:rPr lang="sk-SK" sz="2800" dirty="0" err="1" smtClean="0"/>
              <a:t>nothing</a:t>
            </a:r>
            <a:r>
              <a:rPr lang="sk-SK" sz="2800" dirty="0" smtClean="0"/>
              <a:t> type of </a:t>
            </a:r>
            <a:r>
              <a:rPr lang="sk-SK" sz="2800" dirty="0" err="1" smtClean="0"/>
              <a:t>problem</a:t>
            </a:r>
            <a:endParaRPr lang="sk-SK" sz="2800" dirty="0" smtClean="0"/>
          </a:p>
          <a:p>
            <a:r>
              <a:rPr lang="en-US" sz="2800" dirty="0" smtClean="0"/>
              <a:t>Only almost full solution possible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99315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solution</a:t>
            </a:r>
            <a:r>
              <a:rPr lang="sk-SK" dirty="0" smtClean="0"/>
              <a:t> (no </a:t>
            </a:r>
            <a:r>
              <a:rPr lang="sk-SK" dirty="0" err="1" smtClean="0"/>
              <a:t>slip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5112568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Lagrangian</a:t>
            </a:r>
            <a:endParaRPr lang="en-US" sz="2800" dirty="0" smtClean="0"/>
          </a:p>
          <a:p>
            <a:endParaRPr lang="sk-SK" sz="2800" dirty="0" smtClean="0"/>
          </a:p>
          <a:p>
            <a:endParaRPr lang="sk-SK" sz="2800" dirty="0"/>
          </a:p>
          <a:p>
            <a:r>
              <a:rPr lang="sk-SK" sz="2800" dirty="0" smtClean="0"/>
              <a:t>Set of </a:t>
            </a:r>
            <a:r>
              <a:rPr lang="sk-SK" sz="2800" dirty="0" err="1" smtClean="0"/>
              <a:t>Lagrange</a:t>
            </a:r>
            <a:r>
              <a:rPr lang="sk-SK" sz="2800" dirty="0" smtClean="0"/>
              <a:t> </a:t>
            </a:r>
            <a:r>
              <a:rPr lang="sk-SK" sz="2800" dirty="0" err="1" smtClean="0"/>
              <a:t>equeations</a:t>
            </a:r>
            <a:endParaRPr lang="sk-SK" sz="2800" dirty="0" smtClean="0"/>
          </a:p>
          <a:p>
            <a:endParaRPr lang="sk-SK" sz="2800" dirty="0"/>
          </a:p>
          <a:p>
            <a:endParaRPr lang="sk-SK" sz="2800" dirty="0" smtClean="0"/>
          </a:p>
          <a:p>
            <a:endParaRPr lang="sk-SK" sz="2800" dirty="0"/>
          </a:p>
          <a:p>
            <a:r>
              <a:rPr lang="sk-SK" sz="2800" b="1" dirty="0" smtClean="0"/>
              <a:t>q </a:t>
            </a:r>
            <a:r>
              <a:rPr lang="sk-SK" sz="2800" dirty="0" smtClean="0"/>
              <a:t>are </a:t>
            </a:r>
            <a:r>
              <a:rPr lang="sk-SK" sz="2800" dirty="0" err="1" smtClean="0"/>
              <a:t>coordinates</a:t>
            </a:r>
            <a:r>
              <a:rPr lang="sk-SK" sz="2800" dirty="0" smtClean="0"/>
              <a:t> and </a:t>
            </a:r>
            <a:r>
              <a:rPr lang="sk-SK" sz="2800" b="1" dirty="0" smtClean="0"/>
              <a:t>f </a:t>
            </a:r>
            <a:r>
              <a:rPr lang="en-US" sz="2800" dirty="0" smtClean="0"/>
              <a:t>boundary conditions</a:t>
            </a:r>
          </a:p>
          <a:p>
            <a:r>
              <a:rPr lang="en-US" sz="2800" dirty="0" smtClean="0"/>
              <a:t>You do not need to solve the boundary conditions separately</a:t>
            </a:r>
            <a:endParaRPr lang="sk-SK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sk-SK" sz="28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177924"/>
              </p:ext>
            </p:extLst>
          </p:nvPr>
        </p:nvGraphicFramePr>
        <p:xfrm>
          <a:off x="1547664" y="2060848"/>
          <a:ext cx="4222811" cy="7498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3" name="Equation" r:id="rId3" imgW="1358640" imgH="241200" progId="Equation.DSMT4">
                  <p:embed/>
                </p:oleObj>
              </mc:Choice>
              <mc:Fallback>
                <p:oleObj name="Equation" r:id="rId3" imgW="1358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664" y="2060848"/>
                        <a:ext cx="4222811" cy="7498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283983"/>
              </p:ext>
            </p:extLst>
          </p:nvPr>
        </p:nvGraphicFramePr>
        <p:xfrm>
          <a:off x="1547664" y="3573016"/>
          <a:ext cx="3965386" cy="10707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Equation" r:id="rId5" imgW="1600200" imgH="431640" progId="Equation.DSMT4">
                  <p:embed/>
                </p:oleObj>
              </mc:Choice>
              <mc:Fallback>
                <p:oleObj name="Equation" r:id="rId5" imgW="1600200" imgH="431640" progId="Equation.DSMT4">
                  <p:embed/>
                  <p:pic>
                    <p:nvPicPr>
                      <p:cNvPr id="4" name="Objek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47664" y="3573016"/>
                        <a:ext cx="3965386" cy="10707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402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solution</a:t>
            </a:r>
            <a:r>
              <a:rPr lang="sk-SK" dirty="0" smtClean="0"/>
              <a:t> (</a:t>
            </a:r>
            <a:r>
              <a:rPr lang="sk-SK" dirty="0" err="1" smtClean="0"/>
              <a:t>slip</a:t>
            </a:r>
            <a:r>
              <a:rPr lang="sk-SK" dirty="0" smtClean="0"/>
              <a:t>)</a:t>
            </a:r>
            <a:endParaRPr lang="sk-SK" dirty="0"/>
          </a:p>
        </p:txBody>
      </p:sp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95536" y="1412776"/>
            <a:ext cx="7620000" cy="511256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Numerical simulation</a:t>
            </a:r>
          </a:p>
          <a:p>
            <a:r>
              <a:rPr lang="en-US" sz="2800" dirty="0" smtClean="0"/>
              <a:t>Take care about aggregation of imperfections</a:t>
            </a:r>
            <a:endParaRPr lang="sk-SK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53059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usedia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ediac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1741</TotalTime>
  <Words>417</Words>
  <Application>Microsoft Office PowerPoint</Application>
  <PresentationFormat>Prezentácia na obrazovke (4:3)</PresentationFormat>
  <Paragraphs>100</Paragraphs>
  <Slides>13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Susediace</vt:lpstr>
      <vt:lpstr>Equation</vt:lpstr>
      <vt:lpstr>  10. Nejasný smer </vt:lpstr>
      <vt:lpstr>Showcase</vt:lpstr>
      <vt:lpstr>Essence of the problem</vt:lpstr>
      <vt:lpstr>Position of the ring </vt:lpstr>
      <vt:lpstr>Movement of the ring</vt:lpstr>
      <vt:lpstr>Energy of the ring</vt:lpstr>
      <vt:lpstr>Solution</vt:lpstr>
      <vt:lpstr>Full solution (no slip)</vt:lpstr>
      <vt:lpstr>Full solution (slip)</vt:lpstr>
      <vt:lpstr>Experiment</vt:lpstr>
      <vt:lpstr>What to do - Minimum</vt:lpstr>
      <vt:lpstr>What to do – higher level</vt:lpstr>
      <vt:lpstr>What to do – IYPT champions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 Vodné bomby</dc:title>
  <dc:creator>kundracik</dc:creator>
  <cp:lastModifiedBy>Martin Plesch</cp:lastModifiedBy>
  <cp:revision>98</cp:revision>
  <dcterms:created xsi:type="dcterms:W3CDTF">2013-11-03T18:30:09Z</dcterms:created>
  <dcterms:modified xsi:type="dcterms:W3CDTF">2020-11-11T08:47:59Z</dcterms:modified>
</cp:coreProperties>
</file>